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50" r:id="rId2"/>
    <p:sldId id="2609" r:id="rId3"/>
    <p:sldId id="2713" r:id="rId4"/>
    <p:sldId id="2714" r:id="rId5"/>
    <p:sldId id="2751" r:id="rId6"/>
    <p:sldId id="2710" r:id="rId7"/>
    <p:sldId id="2702" r:id="rId8"/>
    <p:sldId id="272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200"/>
    <a:srgbClr val="A7FE02"/>
    <a:srgbClr val="D9D9D9"/>
    <a:srgbClr val="FBE5D6"/>
    <a:srgbClr val="DAE3F3"/>
    <a:srgbClr val="0070C0"/>
    <a:srgbClr val="404040"/>
    <a:srgbClr val="ED7D31"/>
    <a:srgbClr val="7F7F7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11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A2ECB-DA5F-437A-B9F3-C9D77C53C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10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19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884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시작페이지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488903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119336" y="5061006"/>
            <a:ext cx="9577064" cy="1625026"/>
            <a:chOff x="479376" y="5373216"/>
            <a:chExt cx="6264696" cy="1625026"/>
          </a:xfrm>
        </p:grpSpPr>
        <p:sp>
          <p:nvSpPr>
            <p:cNvPr id="14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5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  <p:sp>
        <p:nvSpPr>
          <p:cNvPr id="1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0"/>
            <a:ext cx="12192000" cy="4889038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-168696" y="1453567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-49360" y="1625535"/>
            <a:ext cx="9577064" cy="1625026"/>
            <a:chOff x="479376" y="5373216"/>
            <a:chExt cx="6264696" cy="1625026"/>
          </a:xfrm>
        </p:grpSpPr>
        <p:sp>
          <p:nvSpPr>
            <p:cNvPr id="11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7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40404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9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종료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23792" y="188640"/>
            <a:ext cx="3744416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End of Page</a:t>
            </a:r>
          </a:p>
          <a:p>
            <a:pPr algn="ctr">
              <a:lnSpc>
                <a:spcPct val="115000"/>
              </a:lnSpc>
            </a:pPr>
            <a:endParaRPr lang="en-US" altLang="ko-KR" sz="4000" b="1" kern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</a:t>
            </a:r>
            <a:r>
              <a:rPr lang="ko-KR" altLang="en-US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감 사 합 니 다 </a:t>
            </a: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</a:t>
            </a:r>
            <a:endParaRPr lang="ko-KR" altLang="en-US" sz="4000" b="1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0" y="362027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86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/>
        </p:nvGrpSpPr>
        <p:grpSpPr>
          <a:xfrm>
            <a:off x="119336" y="3792246"/>
            <a:ext cx="9577064" cy="1625026"/>
            <a:chOff x="479376" y="5373216"/>
            <a:chExt cx="6264696" cy="1625026"/>
          </a:xfrm>
        </p:grpSpPr>
        <p:sp>
          <p:nvSpPr>
            <p:cNvPr id="8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36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3600" b="1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인구 이동</a:t>
              </a:r>
              <a:r>
                <a:rPr lang="ko-KR" altLang="en-US" sz="3600" b="1" kern="1200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데이터를 </a:t>
              </a:r>
              <a:r>
                <a:rPr lang="ko-KR" altLang="en-US" sz="36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활용한 </a:t>
              </a:r>
              <a:r>
                <a:rPr lang="ko-KR" altLang="en-US" sz="3600" b="1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지방 소멸 위기 </a:t>
              </a:r>
              <a:r>
                <a:rPr lang="ko-KR" altLang="en-US" sz="3600" b="1" kern="1200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분석</a:t>
              </a:r>
              <a:endParaRPr lang="ko-KR" altLang="en-US" sz="3600" b="1" kern="1200" spc="-1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endParaRPr>
            </a:p>
          </p:txBody>
        </p:sp>
        <p:sp>
          <p:nvSpPr>
            <p:cNvPr id="9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July. 26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/ 2024 </a:t>
              </a:r>
            </a:p>
            <a:p>
              <a:r>
                <a:rPr lang="ko-KR" altLang="en-US" b="1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최종</a:t>
              </a:r>
              <a:r>
                <a:rPr lang="ko-KR" altLang="en-US" sz="1800" b="1" u="none" kern="1200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프로젝트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 및 역할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과정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64042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정의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77A63-09BF-7EFC-2B91-C3EC002F749D}"/>
              </a:ext>
            </a:extLst>
          </p:cNvPr>
          <p:cNvGrpSpPr/>
          <p:nvPr/>
        </p:nvGrpSpPr>
        <p:grpSpPr>
          <a:xfrm>
            <a:off x="1527343" y="1003854"/>
            <a:ext cx="7663967" cy="1915629"/>
            <a:chOff x="1527343" y="1003854"/>
            <a:chExt cx="7918841" cy="1915629"/>
          </a:xfrm>
        </p:grpSpPr>
        <p:sp>
          <p:nvSpPr>
            <p:cNvPr id="5" name="직사각형 4"/>
            <p:cNvSpPr/>
            <p:nvPr/>
          </p:nvSpPr>
          <p:spPr>
            <a:xfrm>
              <a:off x="3049688" y="1003854"/>
              <a:ext cx="639649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지방 소멸</a:t>
              </a:r>
              <a:r>
                <a:rPr lang="en-US" altLang="ko-KR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FDE877D2-86FE-3F24-CD18-C6625CF95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343" y="1731483"/>
              <a:ext cx="1258546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7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8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526248" y="3297928"/>
            <a:ext cx="7139504" cy="899638"/>
          </a:xfrm>
          <a:prstGeom prst="roundRect">
            <a:avLst>
              <a:gd name="adj" fmla="val 12722"/>
            </a:avLst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일본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창성회의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의장 출신인 마스다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히로야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増田寛也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처음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526248" y="4372587"/>
            <a:ext cx="7139504" cy="899638"/>
          </a:xfrm>
          <a:prstGeom prst="roundRect">
            <a:avLst>
              <a:gd name="adj" fmla="val 12722"/>
            </a:avLst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저출산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고령화와 대도시로의 인구 이동으로 인해 발생하는 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지방의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과소지역화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내지는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무거주화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현상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15480" y="1844824"/>
            <a:ext cx="9361040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330904" y="2019845"/>
            <a:ext cx="7530192" cy="899638"/>
          </a:xfrm>
          <a:prstGeom prst="roundRect">
            <a:avLst>
              <a:gd name="adj" fmla="val 12722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누군가가 살아왔고 현재도 생활터전이 되는 </a:t>
            </a:r>
            <a:endParaRPr lang="en-US" altLang="ko-KR" sz="2400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지역과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마을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사라진다는 것</a:t>
            </a:r>
            <a:r>
              <a:rPr lang="en-US" altLang="ko-KR" sz="24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삼각형 1">
            <a:extLst>
              <a:ext uri="{FF2B5EF4-FFF2-40B4-BE49-F238E27FC236}">
                <a16:creationId xmlns:a16="http://schemas.microsoft.com/office/drawing/2014/main" id="{EA4073C8-AC7A-E307-1634-C2E5CB479987}"/>
              </a:ext>
            </a:extLst>
          </p:cNvPr>
          <p:cNvSpPr/>
          <p:nvPr/>
        </p:nvSpPr>
        <p:spPr>
          <a:xfrm rot="5400000">
            <a:off x="1818754" y="3475225"/>
            <a:ext cx="635214" cy="538479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" name="삼각형 1">
            <a:extLst>
              <a:ext uri="{FF2B5EF4-FFF2-40B4-BE49-F238E27FC236}">
                <a16:creationId xmlns:a16="http://schemas.microsoft.com/office/drawing/2014/main" id="{EA4073C8-AC7A-E307-1634-C2E5CB479987}"/>
              </a:ext>
            </a:extLst>
          </p:cNvPr>
          <p:cNvSpPr/>
          <p:nvPr/>
        </p:nvSpPr>
        <p:spPr>
          <a:xfrm rot="5400000">
            <a:off x="1818753" y="4553167"/>
            <a:ext cx="635214" cy="538479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ACA71B-7121-BC8C-CF0C-F43DE07BF5E2}"/>
              </a:ext>
            </a:extLst>
          </p:cNvPr>
          <p:cNvGrpSpPr/>
          <p:nvPr/>
        </p:nvGrpSpPr>
        <p:grpSpPr>
          <a:xfrm>
            <a:off x="1188744" y="1009442"/>
            <a:ext cx="9814513" cy="5515902"/>
            <a:chOff x="1188744" y="1009442"/>
            <a:chExt cx="9814513" cy="5515902"/>
          </a:xfrm>
        </p:grpSpPr>
        <p:sp>
          <p:nvSpPr>
            <p:cNvPr id="32" name="오른쪽 화살표 89">
              <a:extLst>
                <a:ext uri="{FF2B5EF4-FFF2-40B4-BE49-F238E27FC236}">
                  <a16:creationId xmlns:a16="http://schemas.microsoft.com/office/drawing/2014/main" id="{43CAE33E-2E5D-39DE-C13D-59A1D55B132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3496287" y="2689476"/>
              <a:ext cx="5199426" cy="1226691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77169" y="1009442"/>
              <a:ext cx="503766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왜 </a:t>
              </a:r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지방 </a:t>
              </a:r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소멸인가</a:t>
              </a:r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8C1D4C8-0AC7-E8C9-CA23-2EE2A47D6A69}"/>
                </a:ext>
              </a:extLst>
            </p:cNvPr>
            <p:cNvGrpSpPr/>
            <p:nvPr/>
          </p:nvGrpSpPr>
          <p:grpSpPr>
            <a:xfrm>
              <a:off x="1188744" y="5035312"/>
              <a:ext cx="9814512" cy="1490032"/>
              <a:chOff x="1149685" y="5035312"/>
              <a:chExt cx="9814512" cy="1490032"/>
            </a:xfrm>
          </p:grpSpPr>
          <p:sp>
            <p:nvSpPr>
              <p:cNvPr id="3" name="사각형: 둥근 모서리 79">
                <a:extLst>
                  <a:ext uri="{FF2B5EF4-FFF2-40B4-BE49-F238E27FC236}">
                    <a16:creationId xmlns:a16="http://schemas.microsoft.com/office/drawing/2014/main" id="{DF4D2056-26EF-A27B-6197-EEDFFBB396C5}"/>
                  </a:ext>
                </a:extLst>
              </p:cNvPr>
              <p:cNvSpPr/>
              <p:nvPr/>
            </p:nvSpPr>
            <p:spPr>
              <a:xfrm>
                <a:off x="1149685" y="5035312"/>
                <a:ext cx="9814512" cy="1490032"/>
              </a:xfrm>
              <a:prstGeom prst="roundRect">
                <a:avLst>
                  <a:gd name="adj" fmla="val 12722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B80E80-DC13-DB8D-FF8B-25073FEC76DF}"/>
                  </a:ext>
                </a:extLst>
              </p:cNvPr>
              <p:cNvSpPr txBox="1"/>
              <p:nvPr/>
            </p:nvSpPr>
            <p:spPr>
              <a:xfrm>
                <a:off x="1149685" y="5241719"/>
                <a:ext cx="981451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사회에서 지역소멸 및 지방소멸 문제를 심각하게 인식 중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이에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2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지역 소멸위기 해소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도움이 되고자 함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”</a:t>
                </a: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5632970-BEFE-DE4F-674B-B4BF80066026}"/>
                </a:ext>
              </a:extLst>
            </p:cNvPr>
            <p:cNvSpPr/>
            <p:nvPr/>
          </p:nvSpPr>
          <p:spPr>
            <a:xfrm>
              <a:off x="1307468" y="4438848"/>
              <a:ext cx="9577064" cy="596464"/>
            </a:xfrm>
            <a:prstGeom prst="trapezoid">
              <a:avLst>
                <a:gd name="adj" fmla="val 699340"/>
              </a:avLst>
            </a:prstGeom>
            <a:gradFill flip="none" rotWithShape="1">
              <a:gsLst>
                <a:gs pos="59000">
                  <a:srgbClr val="D9D9D9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5414FF-DD25-ECD0-363C-47472D99EA5B}"/>
                </a:ext>
              </a:extLst>
            </p:cNvPr>
            <p:cNvSpPr/>
            <p:nvPr/>
          </p:nvSpPr>
          <p:spPr>
            <a:xfrm>
              <a:off x="4411389" y="1975063"/>
              <a:ext cx="3369225" cy="2655516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F10F132-06EC-E6EA-5867-48BD4646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781" y="1975063"/>
              <a:ext cx="2182442" cy="2655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9342C1-5F3A-02A9-CE79-3CAADF0823D3}"/>
                </a:ext>
              </a:extLst>
            </p:cNvPr>
            <p:cNvSpPr/>
            <p:nvPr/>
          </p:nvSpPr>
          <p:spPr>
            <a:xfrm>
              <a:off x="8695715" y="1975063"/>
              <a:ext cx="2307542" cy="2655516"/>
            </a:xfrm>
            <a:prstGeom prst="roundRect">
              <a:avLst>
                <a:gd name="adj" fmla="val 10480"/>
              </a:avLst>
            </a:prstGeom>
            <a:solidFill>
              <a:srgbClr val="E40200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8E9C5-EC3D-9C23-B164-3F1B5487674E}"/>
                </a:ext>
              </a:extLst>
            </p:cNvPr>
            <p:cNvSpPr txBox="1"/>
            <p:nvPr/>
          </p:nvSpPr>
          <p:spPr>
            <a:xfrm>
              <a:off x="9295959" y="2979656"/>
              <a:ext cx="1107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심각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45CE944-5CB8-09C5-C1EB-89DAA9918182}"/>
                </a:ext>
              </a:extLst>
            </p:cNvPr>
            <p:cNvSpPr/>
            <p:nvPr/>
          </p:nvSpPr>
          <p:spPr>
            <a:xfrm>
              <a:off x="1188744" y="1975063"/>
              <a:ext cx="2307545" cy="2655516"/>
            </a:xfrm>
            <a:prstGeom prst="roundRect">
              <a:avLst>
                <a:gd name="adj" fmla="val 10480"/>
              </a:avLst>
            </a:prstGeom>
            <a:solidFill>
              <a:srgbClr val="A7FE02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4C37C-66CA-63AB-CD19-8E8E52480B7F}"/>
                </a:ext>
              </a:extLst>
            </p:cNvPr>
            <p:cNvSpPr txBox="1"/>
            <p:nvPr/>
          </p:nvSpPr>
          <p:spPr>
            <a:xfrm>
              <a:off x="1743916" y="2979656"/>
              <a:ext cx="11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양호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7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04" y="1113943"/>
            <a:ext cx="4772691" cy="2676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42" y="3512234"/>
            <a:ext cx="4791744" cy="26673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9" y="2585391"/>
            <a:ext cx="4275857" cy="10613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360" y="1037022"/>
            <a:ext cx="5220429" cy="628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r="41934"/>
          <a:stretch/>
        </p:blipFill>
        <p:spPr>
          <a:xfrm>
            <a:off x="1472504" y="3499116"/>
            <a:ext cx="5271568" cy="1486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599" y="1586055"/>
            <a:ext cx="4143953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9BEEE8-6A42-3F10-68FE-7E808196777E}"/>
              </a:ext>
            </a:extLst>
          </p:cNvPr>
          <p:cNvSpPr/>
          <p:nvPr/>
        </p:nvSpPr>
        <p:spPr>
          <a:xfrm>
            <a:off x="3348489" y="1049468"/>
            <a:ext cx="5495022" cy="5672423"/>
          </a:xfrm>
          <a:prstGeom prst="roundRect">
            <a:avLst>
              <a:gd name="adj" fmla="val 6410"/>
            </a:avLst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62" y="1734645"/>
            <a:ext cx="3763677" cy="2327095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549031"/>
            <a:ext cx="11745332" cy="404431"/>
          </a:xfrm>
        </p:spPr>
        <p:txBody>
          <a:bodyPr/>
          <a:lstStyle/>
          <a:p>
            <a:r>
              <a:rPr lang="ko-KR" altLang="en-US" sz="1800" b="1" dirty="0"/>
              <a:t>분석 대상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충청권 도시들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세종</a:t>
            </a:r>
            <a:r>
              <a:rPr lang="en-US" altLang="ko-KR" sz="1800" b="1" dirty="0" smtClean="0"/>
              <a:t>, </a:t>
            </a:r>
            <a:r>
              <a:rPr lang="ko-KR" altLang="en-US" sz="1800" b="1" dirty="0"/>
              <a:t>충북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충남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7844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-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대상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57ADD-76F4-E23A-7291-F7B97304BDA4}"/>
              </a:ext>
            </a:extLst>
          </p:cNvPr>
          <p:cNvSpPr txBox="1"/>
          <p:nvPr/>
        </p:nvSpPr>
        <p:spPr>
          <a:xfrm>
            <a:off x="5231554" y="1213583"/>
            <a:ext cx="172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 이유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1592C9-A827-30EA-847C-853FE9A7B784}"/>
              </a:ext>
            </a:extLst>
          </p:cNvPr>
          <p:cNvGrpSpPr/>
          <p:nvPr/>
        </p:nvGrpSpPr>
        <p:grpSpPr>
          <a:xfrm>
            <a:off x="243483" y="1031305"/>
            <a:ext cx="2520000" cy="5672423"/>
            <a:chOff x="223334" y="1031305"/>
            <a:chExt cx="2520000" cy="567242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174252-8FA2-599C-45FC-6A0F31C382BF}"/>
                </a:ext>
              </a:extLst>
            </p:cNvPr>
            <p:cNvSpPr/>
            <p:nvPr/>
          </p:nvSpPr>
          <p:spPr>
            <a:xfrm>
              <a:off x="223334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214426-F16D-13F6-61AE-7047B8F7486A}"/>
                </a:ext>
              </a:extLst>
            </p:cNvPr>
            <p:cNvGrpSpPr/>
            <p:nvPr/>
          </p:nvGrpSpPr>
          <p:grpSpPr>
            <a:xfrm>
              <a:off x="402762" y="1213583"/>
              <a:ext cx="2167941" cy="3242051"/>
              <a:chOff x="410110" y="1213583"/>
              <a:chExt cx="2167941" cy="324205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7753805-DD97-1CF3-AE91-08BB3BEAEA5F}"/>
                  </a:ext>
                </a:extLst>
              </p:cNvPr>
              <p:cNvGrpSpPr/>
              <p:nvPr/>
            </p:nvGrpSpPr>
            <p:grpSpPr>
              <a:xfrm>
                <a:off x="410110" y="2287693"/>
                <a:ext cx="2167941" cy="2167941"/>
                <a:chOff x="3598220" y="-779228"/>
                <a:chExt cx="2167941" cy="2167941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598220" y="-779228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9424" y="-217129"/>
                  <a:ext cx="1885534" cy="1043744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A1DD03C-27E0-4F13-C208-34CFF4A2D51B}"/>
                  </a:ext>
                </a:extLst>
              </p:cNvPr>
              <p:cNvSpPr txBox="1"/>
              <p:nvPr/>
            </p:nvSpPr>
            <p:spPr>
              <a:xfrm>
                <a:off x="626236" y="1213583"/>
                <a:ext cx="1728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인구 유입 중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4E155B-4056-CCAA-357B-94E61D3130B2}"/>
              </a:ext>
            </a:extLst>
          </p:cNvPr>
          <p:cNvGrpSpPr/>
          <p:nvPr/>
        </p:nvGrpSpPr>
        <p:grpSpPr>
          <a:xfrm>
            <a:off x="9428517" y="1031305"/>
            <a:ext cx="2520000" cy="5672423"/>
            <a:chOff x="9408368" y="1031305"/>
            <a:chExt cx="2520000" cy="56724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BEC00B-7816-4CE8-AAF1-2D29E6AC5273}"/>
                </a:ext>
              </a:extLst>
            </p:cNvPr>
            <p:cNvSpPr/>
            <p:nvPr/>
          </p:nvSpPr>
          <p:spPr>
            <a:xfrm>
              <a:off x="9408368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97756B-0FB2-EAE7-B9E4-216BAFBC08FE}"/>
                </a:ext>
              </a:extLst>
            </p:cNvPr>
            <p:cNvGrpSpPr/>
            <p:nvPr/>
          </p:nvGrpSpPr>
          <p:grpSpPr>
            <a:xfrm>
              <a:off x="9584398" y="1213583"/>
              <a:ext cx="2167941" cy="5307866"/>
              <a:chOff x="9544683" y="857438"/>
              <a:chExt cx="2167941" cy="530786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92AB505-1E87-5E33-9A17-9526D2B20D6C}"/>
                  </a:ext>
                </a:extLst>
              </p:cNvPr>
              <p:cNvGrpSpPr/>
              <p:nvPr/>
            </p:nvGrpSpPr>
            <p:grpSpPr>
              <a:xfrm>
                <a:off x="9544683" y="1574263"/>
                <a:ext cx="2167941" cy="2167941"/>
                <a:chOff x="6429236" y="1286587"/>
                <a:chExt cx="2167941" cy="2167941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430AED5-320C-79C1-EF26-495CCD4B5994}"/>
                    </a:ext>
                  </a:extLst>
                </p:cNvPr>
                <p:cNvSpPr/>
                <p:nvPr/>
              </p:nvSpPr>
              <p:spPr>
                <a:xfrm>
                  <a:off x="6429236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B1B446A-0C68-7CA3-693B-B88F319032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4918" y="1643872"/>
                  <a:ext cx="1416577" cy="14533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46B6C19-DF67-00B1-40F8-7798456177CB}"/>
                  </a:ext>
                </a:extLst>
              </p:cNvPr>
              <p:cNvGrpSpPr/>
              <p:nvPr/>
            </p:nvGrpSpPr>
            <p:grpSpPr>
              <a:xfrm>
                <a:off x="9544683" y="3997363"/>
                <a:ext cx="2167941" cy="2167941"/>
                <a:chOff x="9263651" y="1286587"/>
                <a:chExt cx="2167941" cy="2167941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F5D33081-CDEB-68C2-6AFA-BA4ED291D33A}"/>
                    </a:ext>
                  </a:extLst>
                </p:cNvPr>
                <p:cNvSpPr/>
                <p:nvPr/>
              </p:nvSpPr>
              <p:spPr>
                <a:xfrm>
                  <a:off x="9263651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8" name="Picture 4" descr="충청북도 로고 AI 일러스트 파일 다운">
                  <a:extLst>
                    <a:ext uri="{FF2B5EF4-FFF2-40B4-BE49-F238E27FC236}">
                      <a16:creationId xmlns:a16="http://schemas.microsoft.com/office/drawing/2014/main" id="{BC7ACE93-E2E9-1B8B-D7ED-1C6EFC72B2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5" t="21121" r="21474" b="18078"/>
                <a:stretch/>
              </p:blipFill>
              <p:spPr bwMode="auto">
                <a:xfrm>
                  <a:off x="9680927" y="1635042"/>
                  <a:ext cx="1333391" cy="14710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DAED7C-7E97-1F88-6A4C-39E3F4949CB1}"/>
                  </a:ext>
                </a:extLst>
              </p:cNvPr>
              <p:cNvSpPr txBox="1"/>
              <p:nvPr/>
            </p:nvSpPr>
            <p:spPr>
              <a:xfrm>
                <a:off x="9549813" y="857438"/>
                <a:ext cx="21576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일부 소멸 위기</a:t>
                </a:r>
              </a:p>
            </p:txBody>
          </p:sp>
        </p:grpSp>
      </p:grpSp>
      <p:pic>
        <p:nvPicPr>
          <p:cNvPr id="15" name="그림 14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732D4255-D49E-E43B-39DB-DAA8710A4A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60890" y="3616674"/>
            <a:ext cx="3790192" cy="538012"/>
          </a:xfrm>
          <a:prstGeom prst="rect">
            <a:avLst/>
          </a:prstGeom>
        </p:spPr>
      </p:pic>
      <p:pic>
        <p:nvPicPr>
          <p:cNvPr id="16" name="그림 15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A6B7E7B2-1567-A3ED-6CBB-0F4104139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7240918" y="3616673"/>
            <a:ext cx="3790192" cy="538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C21ED6-6D39-6B5A-4455-8BBC64521147}"/>
              </a:ext>
            </a:extLst>
          </p:cNvPr>
          <p:cNvSpPr txBox="1"/>
          <p:nvPr/>
        </p:nvSpPr>
        <p:spPr>
          <a:xfrm>
            <a:off x="3514504" y="3919696"/>
            <a:ext cx="51629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비수도권이지만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사람이 몰리는 도시(세종, 대전)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지방소멸위기</a:t>
            </a: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도시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다수 속해 있어 양극화를 분석하기 적당하다 판단.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3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3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4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BB33C2-9D9E-B4B0-4FC9-39824D3D80DE}"/>
              </a:ext>
            </a:extLst>
          </p:cNvPr>
          <p:cNvGrpSpPr/>
          <p:nvPr/>
        </p:nvGrpSpPr>
        <p:grpSpPr>
          <a:xfrm>
            <a:off x="207339" y="795782"/>
            <a:ext cx="11777322" cy="872014"/>
            <a:chOff x="2089551" y="993051"/>
            <a:chExt cx="8044889" cy="87201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2089551" y="993051"/>
              <a:ext cx="8044889" cy="8720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583097" y="1196111"/>
              <a:ext cx="5057796" cy="46589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 Analytics Professional Team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476C88F-A599-D035-6247-3003BCC7EF85}"/>
              </a:ext>
            </a:extLst>
          </p:cNvPr>
          <p:cNvGrpSpPr/>
          <p:nvPr/>
        </p:nvGrpSpPr>
        <p:grpSpPr>
          <a:xfrm>
            <a:off x="5133396" y="1870856"/>
            <a:ext cx="1854351" cy="4845501"/>
            <a:chOff x="5133396" y="1870856"/>
            <a:chExt cx="1854351" cy="4845501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4BF7EE6-A815-5410-07C9-107B3A8C141A}"/>
                </a:ext>
              </a:extLst>
            </p:cNvPr>
            <p:cNvCxnSpPr>
              <a:cxnSpLocks/>
              <a:stCxn id="26" idx="0"/>
              <a:endCxn id="385" idx="2"/>
            </p:cNvCxnSpPr>
            <p:nvPr/>
          </p:nvCxnSpPr>
          <p:spPr>
            <a:xfrm flipV="1">
              <a:off x="6060572" y="4958171"/>
              <a:ext cx="0" cy="28036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B0B8AF7-F293-0EC9-7A71-3582CE4F7DD2}"/>
                </a:ext>
              </a:extLst>
            </p:cNvPr>
            <p:cNvGrpSpPr/>
            <p:nvPr/>
          </p:nvGrpSpPr>
          <p:grpSpPr>
            <a:xfrm>
              <a:off x="5133396" y="1870856"/>
              <a:ext cx="1854351" cy="3087315"/>
              <a:chOff x="7391368" y="1911169"/>
              <a:chExt cx="1854351" cy="3087315"/>
            </a:xfrm>
          </p:grpSpPr>
          <p:pic>
            <p:nvPicPr>
              <p:cNvPr id="385" name="그림 384">
                <a:extLst>
                  <a:ext uri="{FF2B5EF4-FFF2-40B4-BE49-F238E27FC236}">
                    <a16:creationId xmlns:a16="http://schemas.microsoft.com/office/drawing/2014/main" id="{FE7BA08B-8C43-5295-0EE2-38D75FC91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1368" y="2614319"/>
                <a:ext cx="1854351" cy="23841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90" name="직사각형 389"/>
              <p:cNvSpPr/>
              <p:nvPr/>
            </p:nvSpPr>
            <p:spPr>
              <a:xfrm>
                <a:off x="7759736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박주찬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9AAEDD9-1BFD-BBBC-BD5E-D5A427848545}"/>
                </a:ext>
              </a:extLst>
            </p:cNvPr>
            <p:cNvGrpSpPr/>
            <p:nvPr/>
          </p:nvGrpSpPr>
          <p:grpSpPr>
            <a:xfrm>
              <a:off x="5164132" y="5238532"/>
              <a:ext cx="1792879" cy="1477825"/>
              <a:chOff x="5131281" y="5238532"/>
              <a:chExt cx="1792879" cy="147782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831223-0295-BC18-76A5-0F592B16BB48}"/>
                  </a:ext>
                </a:extLst>
              </p:cNvPr>
              <p:cNvSpPr/>
              <p:nvPr/>
            </p:nvSpPr>
            <p:spPr>
              <a:xfrm>
                <a:off x="5131281" y="5238532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8F277-402B-3A90-74B6-88D6B9FE0EC9}"/>
                  </a:ext>
                </a:extLst>
              </p:cNvPr>
              <p:cNvSpPr txBox="1"/>
              <p:nvPr/>
            </p:nvSpPr>
            <p:spPr>
              <a:xfrm>
                <a:off x="5153122" y="5331979"/>
                <a:ext cx="1749197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계획 수립 및 총괄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ML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모델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</a:t>
                </a: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전처리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87C7F5-5E41-A956-7B7F-8FF6F8C04C7F}"/>
              </a:ext>
            </a:extLst>
          </p:cNvPr>
          <p:cNvGrpSpPr/>
          <p:nvPr/>
        </p:nvGrpSpPr>
        <p:grpSpPr>
          <a:xfrm>
            <a:off x="2647595" y="1870856"/>
            <a:ext cx="1792879" cy="4845501"/>
            <a:chOff x="2647595" y="1870856"/>
            <a:chExt cx="1792879" cy="484550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6BD129-2D99-9691-32E5-3521F31EF4A6}"/>
                </a:ext>
              </a:extLst>
            </p:cNvPr>
            <p:cNvCxnSpPr>
              <a:cxnSpLocks/>
              <a:stCxn id="25" idx="0"/>
              <a:endCxn id="52" idx="2"/>
            </p:cNvCxnSpPr>
            <p:nvPr/>
          </p:nvCxnSpPr>
          <p:spPr>
            <a:xfrm flipH="1" flipV="1">
              <a:off x="3544034" y="4967757"/>
              <a:ext cx="1" cy="27077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4083A6-C4C9-E185-FB84-21C3382EAD50}"/>
                </a:ext>
              </a:extLst>
            </p:cNvPr>
            <p:cNvGrpSpPr/>
            <p:nvPr/>
          </p:nvGrpSpPr>
          <p:grpSpPr>
            <a:xfrm>
              <a:off x="2652726" y="1870856"/>
              <a:ext cx="1782616" cy="3096901"/>
              <a:chOff x="2891852" y="1882893"/>
              <a:chExt cx="1782616" cy="3096901"/>
            </a:xfrm>
          </p:grpSpPr>
          <p:sp>
            <p:nvSpPr>
              <p:cNvPr id="398" name="직사각형 397"/>
              <p:cNvSpPr/>
              <p:nvPr/>
            </p:nvSpPr>
            <p:spPr>
              <a:xfrm>
                <a:off x="3224353" y="1882893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신정윤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1852" y="2602973"/>
                <a:ext cx="1782616" cy="237682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4E8E9C-FFCF-639E-F06A-E0B2F804F11D}"/>
                </a:ext>
              </a:extLst>
            </p:cNvPr>
            <p:cNvSpPr/>
            <p:nvPr/>
          </p:nvSpPr>
          <p:spPr>
            <a:xfrm>
              <a:off x="2647595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23D28C-9D51-9668-CA9C-42D626530C05}"/>
                </a:ext>
              </a:extLst>
            </p:cNvPr>
            <p:cNvSpPr txBox="1"/>
            <p:nvPr/>
          </p:nvSpPr>
          <p:spPr>
            <a:xfrm>
              <a:off x="2717526" y="5331979"/>
              <a:ext cx="1653017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 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164DF36-1991-6727-B5B2-35D5C74C67AA}"/>
              </a:ext>
            </a:extLst>
          </p:cNvPr>
          <p:cNvGrpSpPr/>
          <p:nvPr/>
        </p:nvGrpSpPr>
        <p:grpSpPr>
          <a:xfrm>
            <a:off x="10191782" y="1870856"/>
            <a:ext cx="1792879" cy="4845500"/>
            <a:chOff x="10191782" y="1870856"/>
            <a:chExt cx="1792879" cy="484550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7475F8-0C3F-FEB1-BA30-3CB27124DC53}"/>
                </a:ext>
              </a:extLst>
            </p:cNvPr>
            <p:cNvCxnSpPr>
              <a:cxnSpLocks/>
              <a:stCxn id="30" idx="0"/>
              <a:endCxn id="387" idx="2"/>
            </p:cNvCxnSpPr>
            <p:nvPr/>
          </p:nvCxnSpPr>
          <p:spPr>
            <a:xfrm flipV="1">
              <a:off x="11088222" y="4972863"/>
              <a:ext cx="2377" cy="26566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B476EB3-1B17-89A8-814E-18287DC61987}"/>
                </a:ext>
              </a:extLst>
            </p:cNvPr>
            <p:cNvGrpSpPr/>
            <p:nvPr/>
          </p:nvGrpSpPr>
          <p:grpSpPr>
            <a:xfrm>
              <a:off x="10196536" y="1870856"/>
              <a:ext cx="1788125" cy="3102007"/>
              <a:chOff x="667079" y="1911169"/>
              <a:chExt cx="1788125" cy="3102007"/>
            </a:xfrm>
          </p:grpSpPr>
          <p:pic>
            <p:nvPicPr>
              <p:cNvPr id="387" name="그림 386">
                <a:extLst>
                  <a:ext uri="{FF2B5EF4-FFF2-40B4-BE49-F238E27FC236}">
                    <a16:creationId xmlns:a16="http://schemas.microsoft.com/office/drawing/2014/main" id="{D1076A6C-5C5A-1961-5014-AE73226FA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79" y="2629010"/>
                <a:ext cx="1788125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9" name="직사각형 388"/>
              <p:cNvSpPr/>
              <p:nvPr/>
            </p:nvSpPr>
            <p:spPr>
              <a:xfrm>
                <a:off x="100233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4103E5-5F1D-0321-32FC-10F8D282D12C}"/>
                </a:ext>
              </a:extLst>
            </p:cNvPr>
            <p:cNvGrpSpPr/>
            <p:nvPr/>
          </p:nvGrpSpPr>
          <p:grpSpPr>
            <a:xfrm>
              <a:off x="10191782" y="5238531"/>
              <a:ext cx="1792879" cy="1477825"/>
              <a:chOff x="10196536" y="5164616"/>
              <a:chExt cx="1792879" cy="1477825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0C85782-AF5E-F297-A3A0-07D191AB025B}"/>
                  </a:ext>
                </a:extLst>
              </p:cNvPr>
              <p:cNvSpPr/>
              <p:nvPr/>
            </p:nvSpPr>
            <p:spPr>
              <a:xfrm>
                <a:off x="10196536" y="5164616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9807E9-E327-3B77-64F7-24AC170A06C0}"/>
                  </a:ext>
                </a:extLst>
              </p:cNvPr>
              <p:cNvSpPr txBox="1"/>
              <p:nvPr/>
            </p:nvSpPr>
            <p:spPr>
              <a:xfrm>
                <a:off x="10375471" y="5258063"/>
                <a:ext cx="1435008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자료탐색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B364A12-B165-7546-9409-B18902BCABCC}"/>
              </a:ext>
            </a:extLst>
          </p:cNvPr>
          <p:cNvGrpSpPr/>
          <p:nvPr/>
        </p:nvGrpSpPr>
        <p:grpSpPr>
          <a:xfrm>
            <a:off x="7658897" y="1870856"/>
            <a:ext cx="1854000" cy="4850845"/>
            <a:chOff x="7658897" y="1870856"/>
            <a:chExt cx="1854000" cy="485084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9AD2156-98D2-E146-DCEF-813446AE0030}"/>
                </a:ext>
              </a:extLst>
            </p:cNvPr>
            <p:cNvCxnSpPr>
              <a:cxnSpLocks/>
              <a:stCxn id="27" idx="0"/>
              <a:endCxn id="68" idx="2"/>
            </p:cNvCxnSpPr>
            <p:nvPr/>
          </p:nvCxnSpPr>
          <p:spPr>
            <a:xfrm flipH="1" flipV="1">
              <a:off x="8585897" y="4957206"/>
              <a:ext cx="1" cy="28667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6B7D1E-2634-BA57-74C4-4868AC32A190}"/>
                </a:ext>
              </a:extLst>
            </p:cNvPr>
            <p:cNvGrpSpPr/>
            <p:nvPr/>
          </p:nvGrpSpPr>
          <p:grpSpPr>
            <a:xfrm>
              <a:off x="7658897" y="1870856"/>
              <a:ext cx="1854000" cy="3086350"/>
              <a:chOff x="9670921" y="1911169"/>
              <a:chExt cx="1854000" cy="3086350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1003911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이의재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68" name="그림 67"/>
              <p:cNvPicPr>
                <a:picLocks/>
              </p:cNvPicPr>
              <p:nvPr/>
            </p:nvPicPr>
            <p:blipFill rotWithShape="1">
              <a:blip r:embed="rId6"/>
              <a:srcRect l="6129" t="4669" r="4856" b="3208"/>
              <a:stretch/>
            </p:blipFill>
            <p:spPr>
              <a:xfrm>
                <a:off x="9670921" y="2614319"/>
                <a:ext cx="1854000" cy="2383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87A112D-B101-008F-FC3B-50408A13C248}"/>
                </a:ext>
              </a:extLst>
            </p:cNvPr>
            <p:cNvGrpSpPr/>
            <p:nvPr/>
          </p:nvGrpSpPr>
          <p:grpSpPr>
            <a:xfrm>
              <a:off x="7689458" y="5243876"/>
              <a:ext cx="1792879" cy="1477825"/>
              <a:chOff x="7651595" y="5169961"/>
              <a:chExt cx="1792879" cy="147782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69C9EB-CB77-0780-A962-4145BE7229A6}"/>
                  </a:ext>
                </a:extLst>
              </p:cNvPr>
              <p:cNvSpPr/>
              <p:nvPr/>
            </p:nvSpPr>
            <p:spPr>
              <a:xfrm>
                <a:off x="7651595" y="5169961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217023-C0D7-5D60-E335-ACCF133985CD}"/>
                  </a:ext>
                </a:extLst>
              </p:cNvPr>
              <p:cNvSpPr txBox="1"/>
              <p:nvPr/>
            </p:nvSpPr>
            <p:spPr>
              <a:xfrm>
                <a:off x="7830530" y="5263408"/>
                <a:ext cx="1435008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자료분석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93002A9-4D6A-A87B-F269-003FCB585C6C}"/>
              </a:ext>
            </a:extLst>
          </p:cNvPr>
          <p:cNvGrpSpPr/>
          <p:nvPr/>
        </p:nvGrpSpPr>
        <p:grpSpPr>
          <a:xfrm>
            <a:off x="207339" y="1870856"/>
            <a:ext cx="1792879" cy="4845501"/>
            <a:chOff x="207339" y="1870856"/>
            <a:chExt cx="1792879" cy="484550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4A95F6-B706-968A-D31B-6C36CB5DC44D}"/>
                </a:ext>
              </a:extLst>
            </p:cNvPr>
            <p:cNvCxnSpPr>
              <a:cxnSpLocks/>
              <a:stCxn id="24" idx="0"/>
              <a:endCxn id="386" idx="2"/>
            </p:cNvCxnSpPr>
            <p:nvPr/>
          </p:nvCxnSpPr>
          <p:spPr>
            <a:xfrm flipV="1">
              <a:off x="1103779" y="4958172"/>
              <a:ext cx="0" cy="28036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7379260-2BDA-D2AB-3F18-7E7EFB9D45B3}"/>
                </a:ext>
              </a:extLst>
            </p:cNvPr>
            <p:cNvGrpSpPr/>
            <p:nvPr/>
          </p:nvGrpSpPr>
          <p:grpSpPr>
            <a:xfrm>
              <a:off x="207339" y="1870856"/>
              <a:ext cx="1792879" cy="3087316"/>
              <a:chOff x="5139822" y="1911169"/>
              <a:chExt cx="1792879" cy="3087316"/>
            </a:xfrm>
          </p:grpSpPr>
          <p:pic>
            <p:nvPicPr>
              <p:cNvPr id="386" name="그림 385">
                <a:extLst>
                  <a:ext uri="{FF2B5EF4-FFF2-40B4-BE49-F238E27FC236}">
                    <a16:creationId xmlns:a16="http://schemas.microsoft.com/office/drawing/2014/main" id="{97D5B861-489D-7420-12F0-3BCB5409B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9822" y="2614319"/>
                <a:ext cx="1792879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8" name="직사각형 387"/>
              <p:cNvSpPr/>
              <p:nvPr/>
            </p:nvSpPr>
            <p:spPr>
              <a:xfrm>
                <a:off x="547745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성우진</a:t>
                </a: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9FA8FF7-FBA6-5414-8C82-B9C474C21F02}"/>
                </a:ext>
              </a:extLst>
            </p:cNvPr>
            <p:cNvSpPr/>
            <p:nvPr/>
          </p:nvSpPr>
          <p:spPr>
            <a:xfrm>
              <a:off x="207339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EB7D0-89E9-6B4C-AE67-EA4578A35333}"/>
                </a:ext>
              </a:extLst>
            </p:cNvPr>
            <p:cNvSpPr txBox="1"/>
            <p:nvPr/>
          </p:nvSpPr>
          <p:spPr>
            <a:xfrm>
              <a:off x="386274" y="5331979"/>
              <a:ext cx="1435008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242426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팀원 소개 및 역할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70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71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72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7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74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4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0" y="0"/>
            <a:ext cx="12192000" cy="1658596"/>
            <a:chOff x="0" y="2396909"/>
            <a:chExt cx="12192000" cy="1986833"/>
          </a:xfrm>
        </p:grpSpPr>
        <p:sp>
          <p:nvSpPr>
            <p:cNvPr id="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0" y="2405845"/>
              <a:ext cx="12192000" cy="19689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70000"/>
              </a:schemeClr>
            </a:solidFill>
            <a:ln w="6350" cap="flat" cmpd="sng" algn="ctr">
              <a:noFill/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34515" y="2396909"/>
              <a:ext cx="3122970" cy="1986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End of Page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kumimoji="1" lang="ko-KR" altLang="en-US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감 사 합 니 다</a:t>
              </a: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endPara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10754</TotalTime>
  <Words>328</Words>
  <Application>Microsoft Office PowerPoint</Application>
  <PresentationFormat>와이드스크린</PresentationFormat>
  <Paragraphs>84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jcp</cp:lastModifiedBy>
  <cp:revision>7186</cp:revision>
  <dcterms:created xsi:type="dcterms:W3CDTF">2023-11-03T22:38:30Z</dcterms:created>
  <dcterms:modified xsi:type="dcterms:W3CDTF">2024-07-09T06:49:04Z</dcterms:modified>
</cp:coreProperties>
</file>